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82" r:id="rId2"/>
    <p:sldId id="257" r:id="rId3"/>
    <p:sldId id="258" r:id="rId4"/>
    <p:sldId id="259" r:id="rId5"/>
    <p:sldId id="284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83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1DC229-2770-47A3-A239-F22D95BD46A0}">
  <a:tblStyle styleId="{FF1DC229-2770-47A3-A239-F22D95BD46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1" d="100"/>
          <a:sy n="9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7.png>
</file>

<file path=ppt/media/image28.png>
</file>

<file path=ppt/media/image29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5892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83A3CA-DD70-F343-961B-C17205511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3052"/>
            <a:ext cx="9144000" cy="2387600"/>
          </a:xfrm>
        </p:spPr>
        <p:txBody>
          <a:bodyPr/>
          <a:lstStyle/>
          <a:p>
            <a:r>
              <a:rPr lang="en-US" dirty="0"/>
              <a:t>Pathogen Genomics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6802284-0B0A-1446-9925-043C37AA9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54924"/>
            <a:ext cx="9144000" cy="1655762"/>
          </a:xfrm>
        </p:spPr>
        <p:txBody>
          <a:bodyPr/>
          <a:lstStyle/>
          <a:p>
            <a:r>
              <a:rPr lang="en-US" sz="4400" b="1" dirty="0"/>
              <a:t>Module 4: </a:t>
            </a:r>
            <a:r>
              <a:rPr lang="en-US" sz="4400" b="1" i="1" dirty="0"/>
              <a:t>De novo </a:t>
            </a:r>
            <a:r>
              <a:rPr lang="en-US" sz="4400" b="1" dirty="0"/>
              <a:t>genome assembly</a:t>
            </a:r>
          </a:p>
          <a:p>
            <a:endParaRPr lang="en-US" dirty="0"/>
          </a:p>
          <a:p>
            <a:r>
              <a:rPr lang="en-US" sz="4000" dirty="0"/>
              <a:t>Stephen Doyle</a:t>
            </a:r>
          </a:p>
          <a:p>
            <a:r>
              <a:rPr lang="en-US" sz="3200" dirty="0"/>
              <a:t>LSHTM</a:t>
            </a:r>
          </a:p>
          <a:p>
            <a:r>
              <a:rPr lang="en-US" sz="3200" dirty="0"/>
              <a:t>26</a:t>
            </a:r>
            <a:r>
              <a:rPr lang="en-US" sz="3200" baseline="30000" dirty="0"/>
              <a:t>th</a:t>
            </a:r>
            <a:r>
              <a:rPr lang="en-US" sz="3200" dirty="0"/>
              <a:t> April 2019</a:t>
            </a:r>
          </a:p>
        </p:txBody>
      </p:sp>
    </p:spTree>
    <p:extLst>
      <p:ext uri="{BB962C8B-B14F-4D97-AF65-F5344CB8AC3E}">
        <p14:creationId xmlns:p14="http://schemas.microsoft.com/office/powerpoint/2010/main" val="1097085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1"/>
          <p:cNvSpPr txBox="1">
            <a:spLocks noGrp="1"/>
          </p:cNvSpPr>
          <p:nvPr>
            <p:ph type="title"/>
          </p:nvPr>
        </p:nvSpPr>
        <p:spPr>
          <a:xfrm>
            <a:off x="0" y="-5934"/>
            <a:ext cx="121920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lt1"/>
                </a:solidFill>
              </a:rPr>
              <a:t> </a:t>
            </a:r>
            <a:r>
              <a:rPr lang="en-US" sz="3600"/>
              <a:t>Not all helminths, nor their assemblies, are created equal</a:t>
            </a:r>
            <a:endParaRPr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9ABF175-8385-5E4F-AA43-7B3D64A3F90E}"/>
              </a:ext>
            </a:extLst>
          </p:cNvPr>
          <p:cNvGrpSpPr/>
          <p:nvPr/>
        </p:nvGrpSpPr>
        <p:grpSpPr>
          <a:xfrm>
            <a:off x="0" y="1087055"/>
            <a:ext cx="12192000" cy="5629342"/>
            <a:chOff x="-49085" y="1149864"/>
            <a:chExt cx="12192000" cy="562934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D46AEB7-BAD0-1E4D-80D3-7F7EF621F3AA}"/>
                </a:ext>
              </a:extLst>
            </p:cNvPr>
            <p:cNvGrpSpPr/>
            <p:nvPr/>
          </p:nvGrpSpPr>
          <p:grpSpPr>
            <a:xfrm>
              <a:off x="-49085" y="1149864"/>
              <a:ext cx="12192000" cy="5629342"/>
              <a:chOff x="-49085" y="1149864"/>
              <a:chExt cx="12192000" cy="5629342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D0302D0-A3EF-BC40-BB14-513C1376FE0F}"/>
                  </a:ext>
                </a:extLst>
              </p:cNvPr>
              <p:cNvSpPr txBox="1"/>
              <p:nvPr/>
            </p:nvSpPr>
            <p:spPr>
              <a:xfrm>
                <a:off x="357188" y="6409874"/>
                <a:ext cx="117857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N50: measure of contiguity. The minimum sequence length for which 50% of the genome is in sequences at least this length</a:t>
                </a: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496A26F0-6512-BC4D-A022-84166B64CC94}"/>
                  </a:ext>
                </a:extLst>
              </p:cNvPr>
              <p:cNvGrpSpPr/>
              <p:nvPr/>
            </p:nvGrpSpPr>
            <p:grpSpPr>
              <a:xfrm>
                <a:off x="-49085" y="1149864"/>
                <a:ext cx="12192000" cy="5316241"/>
                <a:chOff x="-49085" y="1558001"/>
                <a:chExt cx="12192000" cy="5316241"/>
              </a:xfrm>
            </p:grpSpPr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2ACAF797-1C23-5440-8658-4E4F3967A1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t="11812"/>
                <a:stretch/>
              </p:blipFill>
              <p:spPr>
                <a:xfrm>
                  <a:off x="-49085" y="1558001"/>
                  <a:ext cx="12192000" cy="3336782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8893E127-2395-4742-9993-801368D18B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t="9375"/>
                <a:stretch/>
              </p:blipFill>
              <p:spPr>
                <a:xfrm>
                  <a:off x="-49085" y="3445242"/>
                  <a:ext cx="12192000" cy="3429000"/>
                </a:xfrm>
                <a:prstGeom prst="rect">
                  <a:avLst/>
                </a:prstGeom>
              </p:spPr>
            </p:pic>
          </p:grp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5B8F16-4F70-414F-BC6B-EC194C884257}"/>
                </a:ext>
              </a:extLst>
            </p:cNvPr>
            <p:cNvSpPr txBox="1"/>
            <p:nvPr/>
          </p:nvSpPr>
          <p:spPr>
            <a:xfrm rot="16200000">
              <a:off x="-214620" y="1927020"/>
              <a:ext cx="10054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N50 (</a:t>
              </a:r>
              <a:r>
                <a:rPr lang="en-US" dirty="0" err="1"/>
                <a:t>bp</a:t>
              </a:r>
              <a:r>
                <a:rPr lang="en-US" dirty="0"/>
                <a:t>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ECD23C3-B4C8-BB44-AD7F-5FB1D510A49B}"/>
                </a:ext>
              </a:extLst>
            </p:cNvPr>
            <p:cNvSpPr txBox="1"/>
            <p:nvPr/>
          </p:nvSpPr>
          <p:spPr>
            <a:xfrm rot="16200000">
              <a:off x="-140679" y="3830650"/>
              <a:ext cx="883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N50 (n)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>
            <a:spLocks noGrp="1"/>
          </p:cNvSpPr>
          <p:nvPr>
            <p:ph type="title"/>
          </p:nvPr>
        </p:nvSpPr>
        <p:spPr>
          <a:xfrm>
            <a:off x="838200" y="-384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/>
              <a:t>Chromosomal scale helminth assemblies</a:t>
            </a:r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graphicFrame>
        <p:nvGraphicFramePr>
          <p:cNvPr id="221" name="Google Shape;221;p22"/>
          <p:cNvGraphicFramePr/>
          <p:nvPr>
            <p:extLst>
              <p:ext uri="{D42A27DB-BD31-4B8C-83A1-F6EECF244321}">
                <p14:modId xmlns:p14="http://schemas.microsoft.com/office/powerpoint/2010/main" val="2820013354"/>
              </p:ext>
            </p:extLst>
          </p:nvPr>
        </p:nvGraphicFramePr>
        <p:xfrm>
          <a:off x="316706" y="1283019"/>
          <a:ext cx="11558550" cy="5057075"/>
        </p:xfrm>
        <a:graphic>
          <a:graphicData uri="http://schemas.openxmlformats.org/drawingml/2006/table">
            <a:tbl>
              <a:tblPr firstRow="1" bandRow="1">
                <a:noFill/>
                <a:tableStyleId>{FF1DC229-2770-47A3-A239-F22D95BD46A0}</a:tableStyleId>
              </a:tblPr>
              <a:tblGrid>
                <a:gridCol w="2424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5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4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2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3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06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38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775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Samples / biology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Sequencing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Stage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Genome size (Mb)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Fragments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N50 (Mb)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N50(n)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i="1" u="none" strike="noStrike" cap="none"/>
                        <a:t>Onchocerca volvulus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Single worm</a:t>
                      </a:r>
                      <a:endParaRPr sz="16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SR, optical map</a:t>
                      </a:r>
                      <a:endParaRPr sz="16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final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97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715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25.5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2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4975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i="1" u="none" strike="noStrike" cap="none"/>
                        <a:t>Trichuris muris</a:t>
                      </a:r>
                      <a:endParaRPr sz="1600" i="1" u="none" strike="noStrike" cap="none"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Pooled worms, inbred lab strain</a:t>
                      </a:r>
                      <a:endParaRPr sz="1600" u="none" strike="noStrike" cap="none"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SR, Pacbio, optical map</a:t>
                      </a:r>
                      <a:endParaRPr sz="16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A5A5A5"/>
                        </a:buClr>
                        <a:buSzPts val="1600"/>
                        <a:buFont typeface="Calibri"/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PB only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123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3708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0.140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193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4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final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112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803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28.9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2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45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i="1" u="none" strike="noStrike" cap="none"/>
                        <a:t>Trichuris trichura</a:t>
                      </a:r>
                      <a:endParaRPr sz="1600" i="1" u="none" strike="noStrike" cap="none"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Single worm (SR), 3 males (pacbio)</a:t>
                      </a:r>
                      <a:endParaRPr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SR, Pacbio</a:t>
                      </a:r>
                      <a:endParaRPr sz="160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PB only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97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1344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0.257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98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4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final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80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113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11.3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2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4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n-US" sz="1600" i="1" u="none" strike="noStrike" cap="none"/>
                        <a:t>Hymenolepis microstoma</a:t>
                      </a:r>
                      <a:endParaRPr sz="1600" b="0" i="1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Inbred, clonal</a:t>
                      </a:r>
                      <a:endParaRPr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Pacbio, optical map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PB only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161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288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4.6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10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4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final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164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27 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21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3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445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i="1" u="none" strike="noStrike" cap="none"/>
                        <a:t>Schistosoma mansoni</a:t>
                      </a:r>
                      <a:endParaRPr sz="1600" i="1" u="none" strike="noStrike" cap="none"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Clonal (Pacbio), single worms (SR)</a:t>
                      </a:r>
                      <a:endParaRPr sz="1600" u="none" strike="noStrike" cap="none"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SR, Pacbio, genetic map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PB only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409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1598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1.05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97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44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final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409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320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50.4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3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445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i="1" u="none" strike="noStrike" cap="none"/>
                        <a:t>Haemonchus contortus</a:t>
                      </a:r>
                      <a:endParaRPr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Pooled (PB), single worm (SR), semi-inbred, haplotypic</a:t>
                      </a:r>
                      <a:endParaRPr sz="1600" u="none" strike="noStrike" cap="none"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SR, PacBio, optical map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PB only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487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5284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0.184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rgbClr val="A5A5A5"/>
                          </a:solidFill>
                        </a:rPr>
                        <a:t>563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609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final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279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8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47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 dirty="0"/>
                        <a:t>3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222" name="Google Shape;22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4"/>
          <p:cNvSpPr txBox="1">
            <a:spLocks noGrp="1"/>
          </p:cNvSpPr>
          <p:nvPr>
            <p:ph type="title"/>
          </p:nvPr>
        </p:nvSpPr>
        <p:spPr>
          <a:xfrm>
            <a:off x="838200" y="-384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/>
              <a:t>Recipe for a good genome assembly</a:t>
            </a:r>
            <a:endParaRPr/>
          </a:p>
        </p:txBody>
      </p:sp>
      <p:sp>
        <p:nvSpPr>
          <p:cNvPr id="245" name="Google Shape;245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46" name="Google Shape;246;p24"/>
          <p:cNvPicPr preferRelativeResize="0"/>
          <p:nvPr/>
        </p:nvPicPr>
        <p:blipFill rotWithShape="1">
          <a:blip r:embed="rId3">
            <a:alphaModFix/>
          </a:blip>
          <a:srcRect t="13514"/>
          <a:stretch/>
        </p:blipFill>
        <p:spPr>
          <a:xfrm>
            <a:off x="2102185" y="1572126"/>
            <a:ext cx="7892047" cy="5124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"/>
          <p:cNvSpPr txBox="1">
            <a:spLocks noGrp="1"/>
          </p:cNvSpPr>
          <p:nvPr>
            <p:ph type="title"/>
          </p:nvPr>
        </p:nvSpPr>
        <p:spPr>
          <a:xfrm>
            <a:off x="838200" y="-384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/>
              <a:t>What tool(s) should I use?</a:t>
            </a:r>
            <a:endParaRPr/>
          </a:p>
        </p:txBody>
      </p:sp>
      <p:sp>
        <p:nvSpPr>
          <p:cNvPr id="253" name="Google Shape;253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54" name="Google Shape;254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6379" y="1683905"/>
            <a:ext cx="10379242" cy="449305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5"/>
          <p:cNvSpPr/>
          <p:nvPr/>
        </p:nvSpPr>
        <p:spPr>
          <a:xfrm>
            <a:off x="906379" y="6311900"/>
            <a:ext cx="49466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https://omictools.com/genome-assembly-category</a:t>
            </a:r>
            <a:endParaRPr/>
          </a:p>
        </p:txBody>
      </p:sp>
      <p:pic>
        <p:nvPicPr>
          <p:cNvPr id="256" name="Google Shape;25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6"/>
          <p:cNvSpPr txBox="1">
            <a:spLocks noGrp="1"/>
          </p:cNvSpPr>
          <p:nvPr>
            <p:ph type="title"/>
          </p:nvPr>
        </p:nvSpPr>
        <p:spPr>
          <a:xfrm>
            <a:off x="838199" y="-3841"/>
            <a:ext cx="1095274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/>
              <a:t> Today: Assembly of a </a:t>
            </a:r>
            <a:r>
              <a:rPr lang="en-US" sz="3600" i="1"/>
              <a:t>Schistosoma mansoni </a:t>
            </a:r>
            <a:r>
              <a:rPr lang="en-US" sz="3600"/>
              <a:t>chromosome</a:t>
            </a:r>
            <a:endParaRPr/>
          </a:p>
        </p:txBody>
      </p:sp>
      <p:sp>
        <p:nvSpPr>
          <p:cNvPr id="262" name="Google Shape;262;p26"/>
          <p:cNvSpPr txBox="1">
            <a:spLocks noGrp="1"/>
          </p:cNvSpPr>
          <p:nvPr>
            <p:ph type="body" idx="1"/>
          </p:nvPr>
        </p:nvSpPr>
        <p:spPr>
          <a:xfrm>
            <a:off x="7247324" y="1825625"/>
            <a:ext cx="410647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Genome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7 autosomes + Z/W sex chromosomes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approximately 380 Mb</a:t>
            </a: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 will work with chromosome IV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~40 Mb</a:t>
            </a:r>
            <a:endParaRPr/>
          </a:p>
        </p:txBody>
      </p:sp>
      <p:pic>
        <p:nvPicPr>
          <p:cNvPr id="263" name="Google Shape;26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0668" y="1690688"/>
            <a:ext cx="6383471" cy="4860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7"/>
          <p:cNvSpPr txBox="1">
            <a:spLocks noGrp="1"/>
          </p:cNvSpPr>
          <p:nvPr>
            <p:ph type="body" idx="1"/>
          </p:nvPr>
        </p:nvSpPr>
        <p:spPr>
          <a:xfrm>
            <a:off x="838200" y="1220337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Step 1: Checking raw sequencing data before assembly</a:t>
            </a:r>
            <a:endParaRPr dirty="0"/>
          </a:p>
          <a:p>
            <a:pPr marL="3429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3429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Step 2: Estimating your genome size from raw sequence data</a:t>
            </a:r>
            <a:endParaRPr dirty="0"/>
          </a:p>
          <a:p>
            <a:pPr marL="3429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3429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Step 3: Exploring different genome assembly using either Illumina short read or </a:t>
            </a:r>
            <a:r>
              <a:rPr lang="en-US" dirty="0" err="1"/>
              <a:t>Pacbio</a:t>
            </a:r>
            <a:r>
              <a:rPr lang="en-US" dirty="0"/>
              <a:t> long read data</a:t>
            </a:r>
            <a:endParaRPr dirty="0"/>
          </a:p>
          <a:p>
            <a:pPr marL="3429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3429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Step 4: Comparison of your assemblies against a known reference sequence</a:t>
            </a:r>
            <a:endParaRPr dirty="0"/>
          </a:p>
          <a:p>
            <a:pPr marL="3429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dirty="0"/>
              <a:t>	</a:t>
            </a:r>
            <a:endParaRPr dirty="0"/>
          </a:p>
          <a:p>
            <a:pPr marL="34290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Step 5: Further exploration of your </a:t>
            </a:r>
            <a:r>
              <a:rPr lang="en-US"/>
              <a:t>genome assemblies</a:t>
            </a:r>
            <a:endParaRPr dirty="0"/>
          </a:p>
        </p:txBody>
      </p:sp>
      <p:pic>
        <p:nvPicPr>
          <p:cNvPr id="270" name="Google Shape;27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7"/>
          <p:cNvSpPr txBox="1">
            <a:spLocks noGrp="1"/>
          </p:cNvSpPr>
          <p:nvPr>
            <p:ph type="title"/>
          </p:nvPr>
        </p:nvSpPr>
        <p:spPr>
          <a:xfrm>
            <a:off x="-1" y="-5035"/>
            <a:ext cx="1217699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dirty="0"/>
              <a:t>      Aims and workflow</a:t>
            </a:r>
            <a:endParaRPr sz="3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20030-71DA-984E-8649-1DF339EDB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NOTE: Genome assembly is memory intensive!!!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8479C-F870-3B45-9733-DBE59C2DFA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12: Unfortunately, the computers were are working on are unlikely to finish the </a:t>
            </a:r>
            <a:r>
              <a:rPr lang="en-US" dirty="0" err="1"/>
              <a:t>minimap</a:t>
            </a:r>
            <a:r>
              <a:rPr lang="en-US" dirty="0"/>
              <a:t> assembly. </a:t>
            </a:r>
          </a:p>
          <a:p>
            <a:r>
              <a:rPr lang="en-US" dirty="0"/>
              <a:t>You can </a:t>
            </a:r>
            <a:r>
              <a:rPr lang="en-US" b="1" u="sng" dirty="0"/>
              <a:t>skip this step</a:t>
            </a:r>
            <a:r>
              <a:rPr lang="en-US" dirty="0"/>
              <a:t>, and move </a:t>
            </a:r>
            <a:r>
              <a:rPr lang="en-US"/>
              <a:t>on to using </a:t>
            </a:r>
            <a:r>
              <a:rPr lang="en-US" dirty="0"/>
              <a:t>assembly-stats to compare the pre-prepared assemblies.</a:t>
            </a:r>
          </a:p>
        </p:txBody>
      </p:sp>
    </p:spTree>
    <p:extLst>
      <p:ext uri="{BB962C8B-B14F-4D97-AF65-F5344CB8AC3E}">
        <p14:creationId xmlns:p14="http://schemas.microsoft.com/office/powerpoint/2010/main" val="334901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0" y="-5936"/>
            <a:ext cx="113538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dirty="0"/>
              <a:t> </a:t>
            </a:r>
            <a:r>
              <a:rPr lang="en-US" sz="3600" dirty="0"/>
              <a:t>Genome sequencing is conceptually straight forward</a:t>
            </a:r>
            <a:endParaRPr dirty="0"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7" name="Google Shape;9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1754" y="1541832"/>
            <a:ext cx="6534593" cy="435639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/>
          <p:nvPr/>
        </p:nvSpPr>
        <p:spPr>
          <a:xfrm>
            <a:off x="0" y="6488759"/>
            <a:ext cx="1013637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https://www.sciencelearn.org.nz/images/198-cell-chromosomes-and-dna</a:t>
            </a:r>
            <a:endParaRPr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93962" y="2500275"/>
            <a:ext cx="4134176" cy="2301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123768" y="1224650"/>
            <a:ext cx="7321733" cy="503074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/>
          <p:nvPr/>
        </p:nvSpPr>
        <p:spPr>
          <a:xfrm>
            <a:off x="9445501" y="1283297"/>
            <a:ext cx="98057" cy="1777404"/>
          </a:xfrm>
          <a:prstGeom prst="rect">
            <a:avLst/>
          </a:prstGeom>
          <a:solidFill>
            <a:srgbClr val="8296B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9445501" y="3170021"/>
            <a:ext cx="98057" cy="1378405"/>
          </a:xfrm>
          <a:prstGeom prst="rect">
            <a:avLst/>
          </a:prstGeom>
          <a:solidFill>
            <a:srgbClr val="F4B08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5"/>
          <p:cNvSpPr/>
          <p:nvPr/>
        </p:nvSpPr>
        <p:spPr>
          <a:xfrm>
            <a:off x="9445501" y="4671766"/>
            <a:ext cx="98057" cy="1164524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 rot="-5400000">
            <a:off x="8706109" y="2146146"/>
            <a:ext cx="200269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/ library preparation</a:t>
            </a:r>
            <a:endParaRPr/>
          </a:p>
        </p:txBody>
      </p:sp>
      <p:sp>
        <p:nvSpPr>
          <p:cNvPr id="110" name="Google Shape;110;p15"/>
          <p:cNvSpPr txBox="1"/>
          <p:nvPr/>
        </p:nvSpPr>
        <p:spPr>
          <a:xfrm rot="-5400000">
            <a:off x="9254836" y="3735119"/>
            <a:ext cx="91781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Sequencing</a:t>
            </a:r>
            <a:endParaRPr/>
          </a:p>
        </p:txBody>
      </p:sp>
      <p:sp>
        <p:nvSpPr>
          <p:cNvPr id="111" name="Google Shape;111;p15"/>
          <p:cNvSpPr txBox="1"/>
          <p:nvPr/>
        </p:nvSpPr>
        <p:spPr>
          <a:xfrm rot="-5400000">
            <a:off x="9251744" y="5146110"/>
            <a:ext cx="91142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Informatics</a:t>
            </a: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0" y="-5933"/>
            <a:ext cx="1217699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Sequencing genomes is easy…!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4712368" cy="2746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b="1"/>
              <a:t>Genome: </a:t>
            </a:r>
            <a:r>
              <a:rPr lang="en-US" sz="2400" b="1" i="1"/>
              <a:t>biologically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/>
              <a:t>“the haploid set of chromosomes in a gamete or microorganism, or in each cell of a multicellular organism”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/>
              <a:t>“the complete set of genes or genetic material present in a cell or organism”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26" name="Google Shape;126;p16"/>
          <p:cNvSpPr txBox="1"/>
          <p:nvPr/>
        </p:nvSpPr>
        <p:spPr>
          <a:xfrm>
            <a:off x="51323" y="6311900"/>
            <a:ext cx="993720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Adapted from Torsten Seemann presentation: “De novo genome assembly”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https://www.slideshare.net/torstenseemann/de-novo-genome-assembly-tseemann-imb-winter-school-2016-brisbane-au-4-july-2016 </a:t>
            </a:r>
            <a:endParaRPr/>
          </a:p>
        </p:txBody>
      </p:sp>
      <p:pic>
        <p:nvPicPr>
          <p:cNvPr id="127" name="Google Shape;12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51323" y="-5933"/>
            <a:ext cx="1212566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chemeClr val="lt1"/>
                </a:solidFill>
              </a:rPr>
              <a:t> </a:t>
            </a:r>
            <a:r>
              <a:rPr lang="en-US" sz="3600" dirty="0"/>
              <a:t>Sequencing genomes is easy, constructing good genomes is not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/>
        </p:nvSpPr>
        <p:spPr>
          <a:xfrm>
            <a:off x="740091" y="1707797"/>
            <a:ext cx="4936159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Genome: </a:t>
            </a:r>
            <a:r>
              <a:rPr lang="en-US" sz="2400" b="1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bioinformatically</a:t>
            </a:r>
            <a:endParaRPr sz="2400" b="1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Best guess, but often: </a:t>
            </a:r>
            <a:endParaRPr dirty="0"/>
          </a:p>
          <a:p>
            <a:pPr marL="12573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highly fragmented</a:t>
            </a:r>
            <a:endParaRPr dirty="0"/>
          </a:p>
          <a:p>
            <a:pPr marL="12573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misassembled to some degree</a:t>
            </a:r>
            <a:endParaRPr dirty="0"/>
          </a:p>
          <a:p>
            <a:pPr marL="12573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Haplotypic</a:t>
            </a:r>
            <a:endParaRPr sz="2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573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contaminated</a:t>
            </a:r>
            <a:endParaRPr dirty="0"/>
          </a:p>
          <a:p>
            <a:pPr marL="12573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duplicated or missing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" name="Google Shape;120;p16"/>
          <p:cNvGrpSpPr/>
          <p:nvPr/>
        </p:nvGrpSpPr>
        <p:grpSpPr>
          <a:xfrm>
            <a:off x="1221252" y="4929188"/>
            <a:ext cx="9138957" cy="1408372"/>
            <a:chOff x="1221252" y="4929188"/>
            <a:chExt cx="9138957" cy="1408372"/>
          </a:xfrm>
        </p:grpSpPr>
        <p:sp>
          <p:nvSpPr>
            <p:cNvPr id="121" name="Google Shape;121;p16"/>
            <p:cNvSpPr txBox="1"/>
            <p:nvPr/>
          </p:nvSpPr>
          <p:spPr>
            <a:xfrm>
              <a:off x="1221252" y="5066520"/>
              <a:ext cx="2355261" cy="830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Draft genomes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rgbClr val="00B050"/>
                  </a:solidFill>
                  <a:latin typeface="Calibri"/>
                  <a:ea typeface="Calibri"/>
                  <a:cs typeface="Calibri"/>
                  <a:sym typeface="Calibri"/>
                </a:rPr>
                <a:t>“manageable”(?)</a:t>
              </a:r>
              <a:endParaRPr/>
            </a:p>
          </p:txBody>
        </p:sp>
        <p:sp>
          <p:nvSpPr>
            <p:cNvPr id="122" name="Google Shape;122;p16"/>
            <p:cNvSpPr txBox="1"/>
            <p:nvPr/>
          </p:nvSpPr>
          <p:spPr>
            <a:xfrm>
              <a:off x="7670498" y="4929188"/>
              <a:ext cx="2689711" cy="12003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Chromosome-scale 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genomes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HARD</a:t>
              </a: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 rot="-5400000">
              <a:off x="5235310" y="3428230"/>
              <a:ext cx="630517" cy="4023216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rgbClr val="00B050"/>
                </a:gs>
                <a:gs pos="50000">
                  <a:srgbClr val="FFC000"/>
                </a:gs>
                <a:gs pos="100000">
                  <a:srgbClr val="FF0000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6"/>
            <p:cNvSpPr txBox="1"/>
            <p:nvPr/>
          </p:nvSpPr>
          <p:spPr>
            <a:xfrm>
              <a:off x="4312615" y="5875895"/>
              <a:ext cx="3088218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Time, money, expertise</a:t>
              </a:r>
              <a:endParaRPr/>
            </a:p>
          </p:txBody>
        </p:sp>
      </p:grpSp>
      <p:pic>
        <p:nvPicPr>
          <p:cNvPr id="125" name="Google Shape;12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78140" y="1712161"/>
            <a:ext cx="6267497" cy="303464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/>
          <p:nvPr/>
        </p:nvSpPr>
        <p:spPr>
          <a:xfrm>
            <a:off x="51323" y="6311900"/>
            <a:ext cx="993720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Adapted from Torsten Seemann presentation: “De novo genome assembly”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https://www.slideshare.net/torstenseemann/de-novo-genome-assembly-tseemann-imb-winter-school-2016-brisbane-au-4-july-2016 </a:t>
            </a:r>
            <a:endParaRPr/>
          </a:p>
        </p:txBody>
      </p:sp>
      <p:pic>
        <p:nvPicPr>
          <p:cNvPr id="127" name="Google Shape;127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51323" y="-5933"/>
            <a:ext cx="1212566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chemeClr val="lt1"/>
                </a:solidFill>
              </a:rPr>
              <a:t> </a:t>
            </a:r>
            <a:r>
              <a:rPr lang="en-US" sz="3600" dirty="0"/>
              <a:t>Sequencing genomes is easy, constructing good genomes is not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5305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>
            <a:spLocks noGrp="1"/>
          </p:cNvSpPr>
          <p:nvPr>
            <p:ph type="title"/>
          </p:nvPr>
        </p:nvSpPr>
        <p:spPr>
          <a:xfrm>
            <a:off x="0" y="-5935"/>
            <a:ext cx="121920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/>
              <a:t> </a:t>
            </a:r>
            <a:r>
              <a:rPr lang="en-US" sz="3600"/>
              <a:t>New</a:t>
            </a:r>
            <a:r>
              <a:rPr lang="en-US" sz="3600" b="1"/>
              <a:t> </a:t>
            </a:r>
            <a:r>
              <a:rPr lang="en-US" sz="3600"/>
              <a:t>technologies are making genome assembly easier</a:t>
            </a: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35" name="Google Shape;135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8" y="1825002"/>
            <a:ext cx="2743200" cy="17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2056" y="1624426"/>
            <a:ext cx="2551596" cy="1869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14310" y="1425573"/>
            <a:ext cx="2326206" cy="2285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324724" y="1939440"/>
            <a:ext cx="1612900" cy="12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 txBox="1"/>
          <p:nvPr/>
        </p:nvSpPr>
        <p:spPr>
          <a:xfrm>
            <a:off x="995181" y="982740"/>
            <a:ext cx="22666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Sanger Sequecing: ABi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4052016" y="970785"/>
            <a:ext cx="37780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Throughput Sequencing: Illumina</a:t>
            </a:r>
            <a:endParaRPr/>
          </a:p>
        </p:txBody>
      </p:sp>
      <p:sp>
        <p:nvSpPr>
          <p:cNvPr id="141" name="Google Shape;141;p17"/>
          <p:cNvSpPr txBox="1"/>
          <p:nvPr/>
        </p:nvSpPr>
        <p:spPr>
          <a:xfrm>
            <a:off x="7830102" y="963552"/>
            <a:ext cx="416998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 read sequencing: Pacbio &amp; Nanopore</a:t>
            </a:r>
            <a:endParaRPr/>
          </a:p>
        </p:txBody>
      </p:sp>
      <p:grpSp>
        <p:nvGrpSpPr>
          <p:cNvPr id="142" name="Google Shape;142;p17"/>
          <p:cNvGrpSpPr/>
          <p:nvPr/>
        </p:nvGrpSpPr>
        <p:grpSpPr>
          <a:xfrm>
            <a:off x="838198" y="3847002"/>
            <a:ext cx="2730387" cy="2545160"/>
            <a:chOff x="838198" y="3847002"/>
            <a:chExt cx="2730387" cy="2545160"/>
          </a:xfrm>
        </p:grpSpPr>
        <p:pic>
          <p:nvPicPr>
            <p:cNvPr id="143" name="Google Shape;143;p1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38198" y="3847002"/>
              <a:ext cx="2730387" cy="18136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4" name="Google Shape;144;p17"/>
            <p:cNvSpPr txBox="1"/>
            <p:nvPr/>
          </p:nvSpPr>
          <p:spPr>
            <a:xfrm>
              <a:off x="934993" y="6022830"/>
              <a:ext cx="2549609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Read length:500-1000 bp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" name="Google Shape;145;p17"/>
          <p:cNvGrpSpPr/>
          <p:nvPr/>
        </p:nvGrpSpPr>
        <p:grpSpPr>
          <a:xfrm>
            <a:off x="8200172" y="3720823"/>
            <a:ext cx="2981012" cy="3127230"/>
            <a:chOff x="8200172" y="3720823"/>
            <a:chExt cx="2981012" cy="3127230"/>
          </a:xfrm>
        </p:grpSpPr>
        <p:pic>
          <p:nvPicPr>
            <p:cNvPr id="146" name="Google Shape;146;p17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200172" y="3720823"/>
              <a:ext cx="2981012" cy="20165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7" name="Google Shape;147;p17"/>
            <p:cNvSpPr/>
            <p:nvPr/>
          </p:nvSpPr>
          <p:spPr>
            <a:xfrm>
              <a:off x="8679992" y="5924723"/>
              <a:ext cx="2345066" cy="9233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Read lengths: 5-10 kb</a:t>
              </a:r>
              <a:endParaRPr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- Pacbio: up to 60 kb</a:t>
              </a:r>
              <a:endParaRPr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- Nanopore: up to 1Mb</a:t>
              </a:r>
              <a:endParaRPr/>
            </a:p>
          </p:txBody>
        </p:sp>
      </p:grpSp>
      <p:grpSp>
        <p:nvGrpSpPr>
          <p:cNvPr id="148" name="Google Shape;148;p17"/>
          <p:cNvGrpSpPr/>
          <p:nvPr/>
        </p:nvGrpSpPr>
        <p:grpSpPr>
          <a:xfrm>
            <a:off x="4502016" y="3806789"/>
            <a:ext cx="3025252" cy="2804394"/>
            <a:chOff x="4502016" y="3806789"/>
            <a:chExt cx="3025252" cy="2804394"/>
          </a:xfrm>
        </p:grpSpPr>
        <p:sp>
          <p:nvSpPr>
            <p:cNvPr id="149" name="Google Shape;149;p17"/>
            <p:cNvSpPr txBox="1"/>
            <p:nvPr/>
          </p:nvSpPr>
          <p:spPr>
            <a:xfrm>
              <a:off x="4502016" y="5964852"/>
              <a:ext cx="302525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Read lengths: 100-300 bp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Insert lengths: ave 300-500 bp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0" name="Google Shape;150;p17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4551800" y="3806789"/>
              <a:ext cx="2925683" cy="193811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0" y="-3841"/>
            <a:ext cx="121920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dirty="0"/>
              <a:t>     Repeats / polymorphic loci can break genomes</a:t>
            </a:r>
            <a:endParaRPr dirty="0"/>
          </a:p>
        </p:txBody>
      </p:sp>
      <p:sp>
        <p:nvSpPr>
          <p:cNvPr id="156" name="Google Shape;156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57" name="Google Shape;157;p18"/>
          <p:cNvPicPr preferRelativeResize="0"/>
          <p:nvPr/>
        </p:nvPicPr>
        <p:blipFill rotWithShape="1">
          <a:blip r:embed="rId3">
            <a:alphaModFix/>
          </a:blip>
          <a:srcRect l="4314" t="35261"/>
          <a:stretch/>
        </p:blipFill>
        <p:spPr>
          <a:xfrm>
            <a:off x="577516" y="2244189"/>
            <a:ext cx="5723690" cy="290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8"/>
          <p:cNvPicPr preferRelativeResize="0"/>
          <p:nvPr/>
        </p:nvPicPr>
        <p:blipFill rotWithShape="1">
          <a:blip r:embed="rId4">
            <a:alphaModFix/>
          </a:blip>
          <a:srcRect l="4358" t="13091" b="6452"/>
          <a:stretch/>
        </p:blipFill>
        <p:spPr>
          <a:xfrm>
            <a:off x="6369386" y="2277979"/>
            <a:ext cx="5721016" cy="360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8"/>
          <p:cNvSpPr/>
          <p:nvPr/>
        </p:nvSpPr>
        <p:spPr>
          <a:xfrm>
            <a:off x="-1" y="6396335"/>
            <a:ext cx="1328286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https://www.slideshare.net/flxlex/combining-pacbio-with-short-read-technology-for-improved-de-novo-genome-assembly</a:t>
            </a:r>
            <a:endParaRPr/>
          </a:p>
        </p:txBody>
      </p:sp>
      <p:pic>
        <p:nvPicPr>
          <p:cNvPr id="160" name="Google Shape;160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9"/>
          <p:cNvPicPr preferRelativeResize="0"/>
          <p:nvPr/>
        </p:nvPicPr>
        <p:blipFill rotWithShape="1">
          <a:blip r:embed="rId3">
            <a:alphaModFix/>
          </a:blip>
          <a:srcRect t="-14" b="8781"/>
          <a:stretch/>
        </p:blipFill>
        <p:spPr>
          <a:xfrm>
            <a:off x="443811" y="1888472"/>
            <a:ext cx="3533027" cy="1079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/>
          <p:nvPr/>
        </p:nvSpPr>
        <p:spPr>
          <a:xfrm>
            <a:off x="645243" y="1379516"/>
            <a:ext cx="302082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Pacific Biosciences (PacBio)</a:t>
            </a:r>
            <a:endParaRPr/>
          </a:p>
        </p:txBody>
      </p:sp>
      <p:grpSp>
        <p:nvGrpSpPr>
          <p:cNvPr id="168" name="Google Shape;168;p19"/>
          <p:cNvGrpSpPr/>
          <p:nvPr/>
        </p:nvGrpSpPr>
        <p:grpSpPr>
          <a:xfrm>
            <a:off x="7206193" y="1371388"/>
            <a:ext cx="4882747" cy="2870435"/>
            <a:chOff x="6023899" y="1551942"/>
            <a:chExt cx="6072592" cy="3569911"/>
          </a:xfrm>
        </p:grpSpPr>
        <p:grpSp>
          <p:nvGrpSpPr>
            <p:cNvPr id="169" name="Google Shape;169;p19"/>
            <p:cNvGrpSpPr/>
            <p:nvPr/>
          </p:nvGrpSpPr>
          <p:grpSpPr>
            <a:xfrm>
              <a:off x="6766594" y="2234639"/>
              <a:ext cx="4587206" cy="2887214"/>
              <a:chOff x="4973889" y="1276085"/>
              <a:chExt cx="7612063" cy="4791075"/>
            </a:xfrm>
          </p:grpSpPr>
          <p:pic>
            <p:nvPicPr>
              <p:cNvPr id="170" name="Google Shape;170;p19"/>
              <p:cNvPicPr preferRelativeResize="0"/>
              <p:nvPr/>
            </p:nvPicPr>
            <p:blipFill rotWithShape="1">
              <a:blip r:embed="rId4">
                <a:alphaModFix/>
              </a:blip>
              <a:srcRect l="10876" t="40787" r="16628" b="44911"/>
              <a:stretch/>
            </p:blipFill>
            <p:spPr>
              <a:xfrm>
                <a:off x="4973889" y="1276085"/>
                <a:ext cx="7612063" cy="1357312"/>
              </a:xfrm>
              <a:prstGeom prst="rect">
                <a:avLst/>
              </a:prstGeom>
              <a:noFill/>
              <a:ln w="28575" cap="flat" cmpd="sng">
                <a:solidFill>
                  <a:srgbClr val="4F81BD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292100" dist="139700" dir="2700000" algn="tl" rotWithShape="0">
                  <a:srgbClr val="333333">
                    <a:alpha val="64705"/>
                  </a:srgbClr>
                </a:outerShdw>
              </a:effectLst>
            </p:spPr>
          </p:pic>
          <p:pic>
            <p:nvPicPr>
              <p:cNvPr id="171" name="Google Shape;171;p19" descr="chr3"/>
              <p:cNvPicPr preferRelativeResize="0"/>
              <p:nvPr/>
            </p:nvPicPr>
            <p:blipFill rotWithShape="1">
              <a:blip r:embed="rId5">
                <a:alphaModFix/>
              </a:blip>
              <a:srcRect t="41110"/>
              <a:stretch/>
            </p:blipFill>
            <p:spPr>
              <a:xfrm>
                <a:off x="6707064" y="2785079"/>
                <a:ext cx="4657725" cy="2116138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4705"/>
                  </a:srgbClr>
                </a:outerShdw>
              </a:effectLst>
            </p:spPr>
          </p:pic>
          <p:grpSp>
            <p:nvGrpSpPr>
              <p:cNvPr id="172" name="Google Shape;172;p19"/>
              <p:cNvGrpSpPr/>
              <p:nvPr/>
            </p:nvGrpSpPr>
            <p:grpSpPr>
              <a:xfrm>
                <a:off x="5691440" y="5140060"/>
                <a:ext cx="6176962" cy="927100"/>
                <a:chOff x="978" y="526"/>
                <a:chExt cx="3891" cy="584"/>
              </a:xfrm>
            </p:grpSpPr>
            <p:pic>
              <p:nvPicPr>
                <p:cNvPr id="173" name="Google Shape;173;p19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l="1698" t="35143" r="1558" b="59863"/>
                <a:stretch/>
              </p:blipFill>
              <p:spPr>
                <a:xfrm>
                  <a:off x="978" y="526"/>
                  <a:ext cx="3891" cy="214"/>
                </a:xfrm>
                <a:prstGeom prst="rect">
                  <a:avLst/>
                </a:prstGeom>
                <a:noFill/>
                <a:ln w="28575" cap="flat" cmpd="sng">
                  <a:solidFill>
                    <a:srgbClr val="4F81BD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292100" dist="139700" dir="2700000" algn="tl" rotWithShape="0">
                    <a:srgbClr val="333333">
                      <a:alpha val="64705"/>
                    </a:srgbClr>
                  </a:outerShdw>
                </a:effectLst>
              </p:spPr>
            </p:pic>
            <p:sp>
              <p:nvSpPr>
                <p:cNvPr id="174" name="Google Shape;174;p19"/>
                <p:cNvSpPr txBox="1"/>
                <p:nvPr/>
              </p:nvSpPr>
              <p:spPr>
                <a:xfrm>
                  <a:off x="1835" y="724"/>
                  <a:ext cx="2500" cy="38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>
                      <a:solidFill>
                        <a:srgbClr val="164883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consensus map</a:t>
                  </a:r>
                  <a:endParaRPr/>
                </a:p>
              </p:txBody>
            </p:sp>
          </p:grpSp>
        </p:grpSp>
        <p:sp>
          <p:nvSpPr>
            <p:cNvPr id="175" name="Google Shape;175;p19"/>
            <p:cNvSpPr txBox="1"/>
            <p:nvPr/>
          </p:nvSpPr>
          <p:spPr>
            <a:xfrm>
              <a:off x="6023899" y="1551942"/>
              <a:ext cx="6072592" cy="497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Optical Mapping (OpGen, Bionano genomics)</a:t>
              </a:r>
              <a:endParaRPr/>
            </a:p>
          </p:txBody>
        </p:sp>
      </p:grpSp>
      <p:pic>
        <p:nvPicPr>
          <p:cNvPr id="176" name="Google Shape;176;p19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688544" y="1769688"/>
            <a:ext cx="2290053" cy="1648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 rotWithShape="1">
          <a:blip r:embed="rId8">
            <a:alphaModFix/>
          </a:blip>
          <a:srcRect l="20250" r="8801"/>
          <a:stretch/>
        </p:blipFill>
        <p:spPr>
          <a:xfrm>
            <a:off x="4817070" y="3404427"/>
            <a:ext cx="1958189" cy="121312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 txBox="1"/>
          <p:nvPr/>
        </p:nvSpPr>
        <p:spPr>
          <a:xfrm>
            <a:off x="4798614" y="1379516"/>
            <a:ext cx="199259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Oxford Nanopore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9"/>
          <p:cNvSpPr txBox="1"/>
          <p:nvPr/>
        </p:nvSpPr>
        <p:spPr>
          <a:xfrm>
            <a:off x="645243" y="3997280"/>
            <a:ext cx="318837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Linked reads (10X Genomics)</a:t>
            </a:r>
            <a:endParaRPr/>
          </a:p>
        </p:txBody>
      </p:sp>
      <p:pic>
        <p:nvPicPr>
          <p:cNvPr id="180" name="Google Shape;180;p1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75309" y="4397390"/>
            <a:ext cx="2518332" cy="159851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/>
        </p:nvSpPr>
        <p:spPr>
          <a:xfrm>
            <a:off x="4313880" y="4727214"/>
            <a:ext cx="680846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Chromosome confirmation capture, ie Hi-C (Dovetail Genomics)</a:t>
            </a:r>
            <a:endParaRPr/>
          </a:p>
        </p:txBody>
      </p:sp>
      <p:pic>
        <p:nvPicPr>
          <p:cNvPr id="182" name="Google Shape;182;p19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580078" y="5127324"/>
            <a:ext cx="3031843" cy="1359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9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765842" y="5269902"/>
            <a:ext cx="1113303" cy="1112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 txBox="1">
            <a:spLocks noGrp="1"/>
          </p:cNvSpPr>
          <p:nvPr>
            <p:ph type="title"/>
          </p:nvPr>
        </p:nvSpPr>
        <p:spPr>
          <a:xfrm>
            <a:off x="-1" y="-3841"/>
            <a:ext cx="1217699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dirty="0"/>
              <a:t>      </a:t>
            </a:r>
            <a:r>
              <a:rPr lang="en-US" sz="3600" dirty="0"/>
              <a:t>Long read / range sequencing is key to good genomes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46041" y="6047509"/>
            <a:ext cx="2230950" cy="80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93" name="Google Shape;193;p20"/>
          <p:cNvSpPr txBox="1"/>
          <p:nvPr/>
        </p:nvSpPr>
        <p:spPr>
          <a:xfrm>
            <a:off x="6329362" y="1547332"/>
            <a:ext cx="502443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Aims:</a:t>
            </a:r>
            <a:endParaRPr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generate </a:t>
            </a:r>
            <a:r>
              <a:rPr lang="en-US" sz="24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draft</a:t>
            </a: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genome assemblies for (a) clinically and veterinary important organisms and (b) parasitic groups lacking exemplars in current genome projects and (c) comparators to ‘reference’ species</a:t>
            </a:r>
            <a:endParaRPr/>
          </a:p>
          <a:p>
            <a:pPr marL="685800" marR="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(Try to) ensure similar sequencing, assembly and annotation approaches for each genome so they are truly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comparable</a:t>
            </a:r>
            <a:endParaRPr/>
          </a:p>
          <a:p>
            <a:pPr marL="685800" marR="0" lvl="1" indent="-762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7938" y="1265694"/>
            <a:ext cx="5227117" cy="5255473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/>
          <p:cNvSpPr txBox="1">
            <a:spLocks noGrp="1"/>
          </p:cNvSpPr>
          <p:nvPr>
            <p:ph type="title"/>
          </p:nvPr>
        </p:nvSpPr>
        <p:spPr>
          <a:xfrm>
            <a:off x="0" y="7321"/>
            <a:ext cx="121920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/>
              <a:t> </a:t>
            </a:r>
            <a:r>
              <a:rPr lang="en-US" sz="3600"/>
              <a:t>Parasite Genomics @ Sanger: 50 Helminth Genome Project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741</Words>
  <Application>Microsoft Macintosh PowerPoint</Application>
  <PresentationFormat>Widescreen</PresentationFormat>
  <Paragraphs>170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Pathogen Genomics</vt:lpstr>
      <vt:lpstr> Genome sequencing is conceptually straight forward</vt:lpstr>
      <vt:lpstr>PowerPoint Presentation</vt:lpstr>
      <vt:lpstr> Sequencing genomes is easy, constructing good genomes is not</vt:lpstr>
      <vt:lpstr> Sequencing genomes is easy, constructing good genomes is not</vt:lpstr>
      <vt:lpstr> New technologies are making genome assembly easier</vt:lpstr>
      <vt:lpstr>     Repeats / polymorphic loci can break genomes</vt:lpstr>
      <vt:lpstr>      Long read / range sequencing is key to good genomes</vt:lpstr>
      <vt:lpstr> Parasite Genomics @ Sanger: 50 Helminth Genome Project</vt:lpstr>
      <vt:lpstr> Not all helminths, nor their assemblies, are created equal</vt:lpstr>
      <vt:lpstr>Chromosomal scale helminth assemblies</vt:lpstr>
      <vt:lpstr>Recipe for a good genome assembly</vt:lpstr>
      <vt:lpstr>What tool(s) should I use?</vt:lpstr>
      <vt:lpstr> Today: Assembly of a Schistosoma mansoni chromosome</vt:lpstr>
      <vt:lpstr>      Aims and workflow</vt:lpstr>
      <vt:lpstr>NOTE: Genome assembly is memory intensive!!!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Pathogen Genomics</dc:title>
  <cp:lastModifiedBy>Stephen Doyle</cp:lastModifiedBy>
  <cp:revision>5</cp:revision>
  <dcterms:modified xsi:type="dcterms:W3CDTF">2019-04-25T21:52:50Z</dcterms:modified>
</cp:coreProperties>
</file>